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30" r:id="rId72"/>
    <p:sldId id="331" r:id="rId73"/>
    <p:sldId id="336" r:id="rId74"/>
    <p:sldId id="337" r:id="rId75"/>
    <p:sldId id="338" r:id="rId76"/>
    <p:sldId id="339" r:id="rId77"/>
    <p:sldId id="340" r:id="rId78"/>
    <p:sldId id="342" r:id="rId79"/>
    <p:sldId id="343" r:id="rId80"/>
    <p:sldId id="344" r:id="rId81"/>
    <p:sldId id="345" r:id="rId82"/>
    <p:sldId id="346" r:id="rId83"/>
    <p:sldId id="347" r:id="rId84"/>
    <p:sldId id="348" r:id="rId85"/>
    <p:sldId id="349" r:id="rId86"/>
    <p:sldId id="350" r:id="rId87"/>
    <p:sldId id="351" r:id="rId88"/>
    <p:sldId id="352" r:id="rId89"/>
    <p:sldId id="354" r:id="rId90"/>
    <p:sldId id="355" r:id="rId91"/>
    <p:sldId id="356" r:id="rId92"/>
    <p:sldId id="357" r:id="rId93"/>
    <p:sldId id="358" r:id="rId94"/>
    <p:sldId id="359" r:id="rId95"/>
    <p:sldId id="360" r:id="rId96"/>
    <p:sldId id="361"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8" d="100"/>
          <a:sy n="98" d="100"/>
        </p:scale>
        <p:origin x="-7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11/5/2014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 SLAR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 SLAR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Kinder SLAR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Kinder SLAR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pPr algn="ctr"/>
            <a:r>
              <a:rPr lang="en-US" sz="9600" b="1" dirty="0"/>
              <a:t>KINDER</a:t>
            </a:r>
            <a:r>
              <a:rPr lang="en-US" sz="8800" dirty="0"/>
              <a:t/>
            </a:r>
            <a:br>
              <a:rPr lang="en-US" sz="8800" dirty="0"/>
            </a:br>
            <a:r>
              <a:rPr lang="en-US" dirty="0"/>
              <a:t/>
            </a:r>
            <a:br>
              <a:rPr lang="en-US" dirty="0"/>
            </a:br>
            <a:r>
              <a:rPr lang="es-ES" dirty="0"/>
              <a:t> </a:t>
            </a:r>
            <a:r>
              <a:rPr lang="es-ES" b="1" dirty="0"/>
              <a:t>§128.11. Artes del Lenguaje y Lectura en español, Comenzando con el Año Escolar 2009–2010.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dirty="0"/>
              <a:t>(2) Lectura/primeras destrezas de la lectura/conciencia fonológica. Los estudiantes muestran conciencia fonológica.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57964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(A) </a:t>
            </a:r>
            <a:r>
              <a:rPr lang="es-ES" dirty="0">
                <a:latin typeface="Cambria" pitchFamily="18" charset="0"/>
              </a:rPr>
              <a:t>identifiquen que una oración está compuesta de un grupo de </a:t>
            </a:r>
            <a:r>
              <a:rPr lang="es-ES" dirty="0" smtClean="0">
                <a:latin typeface="Cambria" pitchFamily="18" charset="0"/>
              </a:rPr>
              <a:t>palabras</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437556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(B) </a:t>
            </a:r>
            <a:r>
              <a:rPr lang="es-ES" dirty="0">
                <a:latin typeface="Cambria" pitchFamily="18" charset="0"/>
              </a:rPr>
              <a:t>identifiquen las sílabas en las palabras </a:t>
            </a:r>
            <a:r>
              <a:rPr lang="es-ES" dirty="0" smtClean="0">
                <a:latin typeface="Cambria" pitchFamily="18" charset="0"/>
              </a:rPr>
              <a:t>habladas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25508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K.2 (C) </a:t>
            </a:r>
            <a:r>
              <a:rPr lang="es-ES" dirty="0"/>
              <a:t>produzcan rimas oralmente como respuesta a palabras habladas (ej</a:t>
            </a:r>
            <a:r>
              <a:rPr lang="es-ES" dirty="0" smtClean="0"/>
              <a:t>. ¿</a:t>
            </a:r>
            <a:r>
              <a:rPr lang="es-ES" dirty="0"/>
              <a:t>Qué rima con mesa</a:t>
            </a:r>
            <a:r>
              <a:rPr lang="es-ES" dirty="0" smtClean="0"/>
              <a:t>?) </a:t>
            </a:r>
            <a:endParaRPr lang="es-E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974688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K.2 (D) </a:t>
            </a:r>
            <a:r>
              <a:rPr lang="en-US" dirty="0" err="1">
                <a:latin typeface="Cambria" pitchFamily="18" charset="0"/>
              </a:rPr>
              <a:t>distingan</a:t>
            </a:r>
            <a:r>
              <a:rPr lang="en-US" dirty="0">
                <a:latin typeface="Cambria" pitchFamily="18" charset="0"/>
              </a:rPr>
              <a:t> pares de palabras </a:t>
            </a:r>
            <a:r>
              <a:rPr lang="en-US" dirty="0" err="1">
                <a:latin typeface="Cambria" pitchFamily="18" charset="0"/>
              </a:rPr>
              <a:t>que</a:t>
            </a:r>
            <a:r>
              <a:rPr lang="en-US" dirty="0">
                <a:latin typeface="Cambria" pitchFamily="18" charset="0"/>
              </a:rPr>
              <a:t> </a:t>
            </a:r>
            <a:r>
              <a:rPr lang="en-US" dirty="0" err="1">
                <a:latin typeface="Cambria" pitchFamily="18" charset="0"/>
              </a:rPr>
              <a:t>riman</a:t>
            </a:r>
            <a:r>
              <a:rPr lang="en-US" dirty="0">
                <a:latin typeface="Cambria" pitchFamily="18" charset="0"/>
              </a:rPr>
              <a:t> </a:t>
            </a:r>
            <a:r>
              <a:rPr lang="en-US" dirty="0" err="1">
                <a:latin typeface="Cambria" pitchFamily="18" charset="0"/>
              </a:rPr>
              <a:t>enunciadas</a:t>
            </a:r>
            <a:r>
              <a:rPr lang="en-US" dirty="0">
                <a:latin typeface="Cambria" pitchFamily="18" charset="0"/>
              </a:rPr>
              <a:t> </a:t>
            </a:r>
            <a:r>
              <a:rPr lang="en-US" dirty="0" err="1">
                <a:latin typeface="Cambria" pitchFamily="18" charset="0"/>
              </a:rPr>
              <a:t>oralmente</a:t>
            </a:r>
            <a:r>
              <a:rPr lang="en-US" dirty="0">
                <a:latin typeface="Cambria" pitchFamily="18" charset="0"/>
              </a:rPr>
              <a:t> de </a:t>
            </a:r>
            <a:r>
              <a:rPr lang="en-US" dirty="0" err="1">
                <a:latin typeface="Cambria" pitchFamily="18" charset="0"/>
              </a:rPr>
              <a:t>aquellas</a:t>
            </a:r>
            <a:r>
              <a:rPr lang="en-US" dirty="0">
                <a:latin typeface="Cambria" pitchFamily="18" charset="0"/>
              </a:rPr>
              <a:t> </a:t>
            </a:r>
            <a:r>
              <a:rPr lang="en-US" dirty="0" err="1">
                <a:latin typeface="Cambria" pitchFamily="18" charset="0"/>
              </a:rPr>
              <a:t>que</a:t>
            </a:r>
            <a:r>
              <a:rPr lang="en-US" dirty="0">
                <a:latin typeface="Cambria" pitchFamily="18" charset="0"/>
              </a:rPr>
              <a:t> no </a:t>
            </a:r>
            <a:r>
              <a:rPr lang="en-US" dirty="0" err="1" smtClean="0">
                <a:latin typeface="Cambria" pitchFamily="18" charset="0"/>
              </a:rPr>
              <a:t>riman</a:t>
            </a:r>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914281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K.2 (E) </a:t>
            </a:r>
            <a:r>
              <a:rPr lang="es-ES" dirty="0">
                <a:latin typeface="Cambria" pitchFamily="18" charset="0"/>
              </a:rPr>
              <a:t>reconozcan el concepto de la aliteración en palabras habladas o grupos de palabras que comienzan con el mismo sonido inicial (</a:t>
            </a:r>
            <a:r>
              <a:rPr lang="es-ES" dirty="0" smtClean="0">
                <a:latin typeface="Cambria" pitchFamily="18" charset="0"/>
              </a:rPr>
              <a:t>ej. Pepe </a:t>
            </a:r>
            <a:r>
              <a:rPr lang="es-ES" dirty="0">
                <a:latin typeface="Cambria" pitchFamily="18" charset="0"/>
              </a:rPr>
              <a:t>Pecas pica </a:t>
            </a:r>
            <a:r>
              <a:rPr lang="es-ES" dirty="0" smtClean="0">
                <a:latin typeface="Cambria" pitchFamily="18" charset="0"/>
              </a:rPr>
              <a:t>papas)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737416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(F) </a:t>
            </a:r>
            <a:r>
              <a:rPr lang="es-ES" dirty="0">
                <a:latin typeface="Cambria" pitchFamily="18" charset="0"/>
              </a:rPr>
              <a:t>mezclen fonemas hablados para formar sílabas y palabras (ej., /m/,/a/ diga </a:t>
            </a:r>
            <a:r>
              <a:rPr lang="es-ES" dirty="0" err="1">
                <a:latin typeface="Cambria" pitchFamily="18" charset="0"/>
              </a:rPr>
              <a:t>ma</a:t>
            </a:r>
            <a:r>
              <a:rPr lang="es-ES" dirty="0">
                <a:latin typeface="Cambria" pitchFamily="18" charset="0"/>
              </a:rPr>
              <a:t>; </a:t>
            </a:r>
            <a:r>
              <a:rPr lang="es-ES" dirty="0" err="1">
                <a:latin typeface="Cambria" pitchFamily="18" charset="0"/>
              </a:rPr>
              <a:t>ma-pa</a:t>
            </a:r>
            <a:r>
              <a:rPr lang="es-ES" dirty="0">
                <a:latin typeface="Cambria" pitchFamily="18" charset="0"/>
              </a:rPr>
              <a:t> diga “mapa</a:t>
            </a:r>
            <a:r>
              <a:rPr lang="es-ES" dirty="0" smtClean="0">
                <a:latin typeface="Cambria" pitchFamily="18" charset="0"/>
              </a:rPr>
              <a:t>”) </a:t>
            </a:r>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608327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(G) </a:t>
            </a:r>
            <a:r>
              <a:rPr lang="es-ES" dirty="0">
                <a:latin typeface="Cambria" pitchFamily="18" charset="0"/>
              </a:rPr>
              <a:t>separen el sonido silábico inicial en las palabras habladas (ej., /</a:t>
            </a:r>
            <a:r>
              <a:rPr lang="es-ES" dirty="0" err="1">
                <a:latin typeface="Cambria" pitchFamily="18" charset="0"/>
              </a:rPr>
              <a:t>pa</a:t>
            </a:r>
            <a:r>
              <a:rPr lang="es-ES" dirty="0">
                <a:latin typeface="Cambria" pitchFamily="18" charset="0"/>
              </a:rPr>
              <a:t>/</a:t>
            </a:r>
            <a:r>
              <a:rPr lang="es-ES" dirty="0" err="1">
                <a:latin typeface="Cambria" pitchFamily="18" charset="0"/>
              </a:rPr>
              <a:t>ta</a:t>
            </a:r>
            <a:r>
              <a:rPr lang="es-ES" dirty="0">
                <a:latin typeface="Cambria" pitchFamily="18" charset="0"/>
              </a:rPr>
              <a:t>, /la/</a:t>
            </a:r>
            <a:r>
              <a:rPr lang="es-ES" dirty="0" err="1">
                <a:latin typeface="Cambria" pitchFamily="18" charset="0"/>
              </a:rPr>
              <a:t>ta</a:t>
            </a:r>
            <a:r>
              <a:rPr lang="es-ES" dirty="0">
                <a:latin typeface="Cambria" pitchFamily="18" charset="0"/>
              </a:rPr>
              <a:t>, /</a:t>
            </a:r>
            <a:r>
              <a:rPr lang="es-ES" dirty="0" err="1">
                <a:latin typeface="Cambria" pitchFamily="18" charset="0"/>
              </a:rPr>
              <a:t>ra</a:t>
            </a:r>
            <a:r>
              <a:rPr lang="es-ES" dirty="0">
                <a:latin typeface="Cambria" pitchFamily="18" charset="0"/>
              </a:rPr>
              <a:t>/</a:t>
            </a:r>
            <a:r>
              <a:rPr lang="es-ES" dirty="0" err="1">
                <a:latin typeface="Cambria" pitchFamily="18" charset="0"/>
              </a:rPr>
              <a:t>ta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073047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(H) </a:t>
            </a:r>
            <a:r>
              <a:rPr lang="es-ES" dirty="0">
                <a:latin typeface="Cambria" pitchFamily="18" charset="0"/>
              </a:rPr>
              <a:t>separen palabras </a:t>
            </a:r>
            <a:r>
              <a:rPr lang="es-ES" dirty="0" err="1">
                <a:latin typeface="Cambria" pitchFamily="18" charset="0"/>
              </a:rPr>
              <a:t>multisilábicas</a:t>
            </a:r>
            <a:r>
              <a:rPr lang="es-ES" dirty="0">
                <a:latin typeface="Cambria" pitchFamily="18" charset="0"/>
              </a:rPr>
              <a:t> habladas en dos o tres sílabas (ej., /to/ /</a:t>
            </a:r>
            <a:r>
              <a:rPr lang="es-ES" dirty="0" err="1">
                <a:latin typeface="Cambria" pitchFamily="18" charset="0"/>
              </a:rPr>
              <a:t>ma</a:t>
            </a:r>
            <a:r>
              <a:rPr lang="es-ES" dirty="0">
                <a:latin typeface="Cambria" pitchFamily="18" charset="0"/>
              </a:rPr>
              <a:t>/ /te/).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436316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 (H) </a:t>
            </a:r>
            <a:r>
              <a:rPr lang="es-ES" dirty="0">
                <a:latin typeface="Cambria" pitchFamily="18" charset="0"/>
              </a:rPr>
              <a:t>separen palabras </a:t>
            </a:r>
            <a:r>
              <a:rPr lang="es-ES" dirty="0" err="1">
                <a:latin typeface="Cambria" pitchFamily="18" charset="0"/>
              </a:rPr>
              <a:t>multisilábicas</a:t>
            </a:r>
            <a:r>
              <a:rPr lang="es-ES" dirty="0">
                <a:latin typeface="Cambria" pitchFamily="18" charset="0"/>
              </a:rPr>
              <a:t> habladas en dos o tres sílabas (ej., /to/ /</a:t>
            </a:r>
            <a:r>
              <a:rPr lang="es-ES" dirty="0" err="1">
                <a:latin typeface="Cambria" pitchFamily="18" charset="0"/>
              </a:rPr>
              <a:t>ma</a:t>
            </a:r>
            <a:r>
              <a:rPr lang="es-ES" dirty="0">
                <a:latin typeface="Cambria" pitchFamily="18" charset="0"/>
              </a:rPr>
              <a:t>/ /te/).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146891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 Lectura/primeras destrezas de la lectura/conocimiento de la letra impresa. Los estudiantes entienden cómo el español se escribe y se imprime.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54228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dirty="0"/>
              <a:t>(3) Lectura/primeras destrezas de la lectura/fonética. Los estudiantes utilizan las relaciones entre las letras y los sonidos, así como el análisis morfológico para decodificar el español escrito.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1010924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(A) </a:t>
            </a:r>
            <a:r>
              <a:rPr lang="es-ES" dirty="0">
                <a:latin typeface="Cambria" pitchFamily="18" charset="0"/>
              </a:rPr>
              <a:t>decodifiquen los sonidos de las cinco </a:t>
            </a:r>
            <a:r>
              <a:rPr lang="es-ES" dirty="0" smtClean="0">
                <a:latin typeface="Cambria" pitchFamily="18" charset="0"/>
              </a:rPr>
              <a:t>vocales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460032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K.3 (B) </a:t>
            </a:r>
            <a:r>
              <a:rPr lang="en-US" dirty="0" err="1">
                <a:latin typeface="Cambria" pitchFamily="18" charset="0"/>
              </a:rPr>
              <a:t>decodifiquen</a:t>
            </a:r>
            <a:r>
              <a:rPr lang="en-US" dirty="0">
                <a:latin typeface="Cambria" pitchFamily="18" charset="0"/>
              </a:rPr>
              <a:t> </a:t>
            </a:r>
            <a:r>
              <a:rPr lang="en-US" dirty="0" err="1" smtClean="0">
                <a:latin typeface="Cambria" pitchFamily="18" charset="0"/>
              </a:rPr>
              <a:t>sílabas</a:t>
            </a:r>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3519636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K.3 (C) </a:t>
            </a:r>
            <a:r>
              <a:rPr lang="es-ES" dirty="0">
                <a:latin typeface="Cambria" pitchFamily="18" charset="0"/>
              </a:rPr>
              <a:t>usen el conocimiento fonológico para combinar sonidos con letras individuales y con sílabas, incluyendo consonantes fuertes y suaves, tales como la "r", "c" y "g</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513713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(D) </a:t>
            </a:r>
            <a:r>
              <a:rPr lang="es-ES" dirty="0">
                <a:latin typeface="Cambria" pitchFamily="18" charset="0"/>
              </a:rPr>
              <a:t>decodifiquen la "y" escrita cuando se usa como una conjunción, como en "mamá y papá</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974772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(E) </a:t>
            </a:r>
            <a:r>
              <a:rPr lang="es-ES" dirty="0">
                <a:latin typeface="Cambria" pitchFamily="18" charset="0"/>
              </a:rPr>
              <a:t>se familiaricen con el concepto de la "h" como letra </a:t>
            </a:r>
            <a:r>
              <a:rPr lang="es-ES" dirty="0" smtClean="0">
                <a:latin typeface="Cambria" pitchFamily="18" charset="0"/>
              </a:rPr>
              <a:t>muda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864895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(F) </a:t>
            </a:r>
            <a:r>
              <a:rPr lang="es-ES" dirty="0">
                <a:latin typeface="Cambria" pitchFamily="18" charset="0"/>
              </a:rPr>
              <a:t>se familiaricen con las grafías /ch/, /</a:t>
            </a:r>
            <a:r>
              <a:rPr lang="es-ES" dirty="0" err="1">
                <a:latin typeface="Cambria" pitchFamily="18" charset="0"/>
              </a:rPr>
              <a:t>rr</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3170754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(G) </a:t>
            </a:r>
            <a:r>
              <a:rPr lang="es-ES" dirty="0">
                <a:latin typeface="Cambria" pitchFamily="18" charset="0"/>
              </a:rPr>
              <a:t>se familiaricen con el concepto de que la "ll" y la "y" tienen el mismo sonido (ej</a:t>
            </a:r>
            <a:r>
              <a:rPr lang="es-ES" dirty="0" smtClean="0">
                <a:latin typeface="Cambria" pitchFamily="18" charset="0"/>
              </a:rPr>
              <a:t>. </a:t>
            </a:r>
            <a:r>
              <a:rPr lang="es-ES" dirty="0">
                <a:latin typeface="Cambria" pitchFamily="18" charset="0"/>
              </a:rPr>
              <a:t>llave, ya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0804221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K.3 (H) </a:t>
            </a:r>
            <a:r>
              <a:rPr lang="es-ES" dirty="0">
                <a:latin typeface="Cambria" pitchFamily="18" charset="0"/>
              </a:rPr>
              <a:t>utilicen el conocimiento de las relaciones entre las consonantes y las vocales para decodificar sílabas y palabras de un texto y las que no dependen de un contenido (ej. palabras que tengan CV, VC, CVC, CVCV</a:t>
            </a:r>
            <a:r>
              <a:rPr lang="es-ES" dirty="0" smtClean="0">
                <a:latin typeface="Cambria" pitchFamily="18" charset="0"/>
              </a:rPr>
              <a:t>) </a:t>
            </a:r>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208336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K.3 (I) </a:t>
            </a:r>
            <a:r>
              <a:rPr lang="es-ES" dirty="0">
                <a:latin typeface="Cambria" pitchFamily="18" charset="0"/>
              </a:rPr>
              <a:t>reconozcan que las palabras nuevas se forman al cambiar, añadir o quitar sílabas.</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61135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 (A) </a:t>
            </a:r>
            <a:r>
              <a:rPr lang="es-ES" dirty="0">
                <a:latin typeface="Cambria" pitchFamily="18" charset="0"/>
              </a:rPr>
              <a:t>reconozcan que las palabras habladas se pueden representar en forma escrita para </a:t>
            </a:r>
            <a:r>
              <a:rPr lang="es-ES" dirty="0" smtClean="0">
                <a:latin typeface="Cambria" pitchFamily="18" charset="0"/>
              </a:rPr>
              <a:t>comunicarse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184352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(4) Lectura/primeras destrezas de la lectura/estrategias. Los estudiantes comprenden una variedad de textos utilizando estrategias útiles cuando sea necesario.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1523409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K.4 (A) </a:t>
            </a:r>
            <a:r>
              <a:rPr lang="es-ES" dirty="0">
                <a:latin typeface="Cambria" pitchFamily="18" charset="0"/>
              </a:rPr>
              <a:t>hagan predicciones sobre qué sucederá probablemente en el texto basándose en la portada, el título y las </a:t>
            </a:r>
            <a:r>
              <a:rPr lang="es-ES" dirty="0" smtClean="0">
                <a:latin typeface="Cambria" pitchFamily="18" charset="0"/>
              </a:rPr>
              <a:t>ilustraciones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00059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K.4 (B) </a:t>
            </a:r>
            <a:r>
              <a:rPr lang="es-ES" dirty="0">
                <a:latin typeface="Cambria" pitchFamily="18" charset="0"/>
              </a:rPr>
              <a:t>hagan preguntas y respondan a preguntas sobre textos leídos en voz </a:t>
            </a:r>
            <a:r>
              <a:rPr lang="es-ES" dirty="0" smtClean="0">
                <a:latin typeface="Cambria" pitchFamily="18" charset="0"/>
              </a:rPr>
              <a:t>alta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609535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(5) Lectura/desarrollo del vocabulario. Los estudiantes comprenden el vocabulario nuevo y lo utilizan correctamente al leer y al escribir.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1911737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K.5 (A) </a:t>
            </a:r>
            <a:r>
              <a:rPr lang="es-ES" dirty="0">
                <a:latin typeface="Cambria" pitchFamily="18" charset="0"/>
              </a:rPr>
              <a:t>identifiquen y usen palabras que nombren acciones, instrucciones, posiciones, secuencias y </a:t>
            </a:r>
            <a:r>
              <a:rPr lang="es-ES" dirty="0" smtClean="0">
                <a:latin typeface="Cambria" pitchFamily="18" charset="0"/>
              </a:rPr>
              <a:t>lugares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3849967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K.5 (B) </a:t>
            </a:r>
            <a:r>
              <a:rPr lang="es-ES" dirty="0">
                <a:latin typeface="Cambria" pitchFamily="18" charset="0"/>
              </a:rPr>
              <a:t>se familiaricen con el vocabulario apropiado para el grado escolar, incluyendo palabras de contenido y </a:t>
            </a:r>
            <a:r>
              <a:rPr lang="es-ES" dirty="0" smtClean="0">
                <a:latin typeface="Cambria" pitchFamily="18" charset="0"/>
              </a:rPr>
              <a:t>funcionales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0000391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K.5 (C) </a:t>
            </a:r>
            <a:r>
              <a:rPr lang="es-ES" dirty="0">
                <a:latin typeface="Cambria" pitchFamily="18" charset="0"/>
              </a:rPr>
              <a:t>reconozcan que las palabras compuestas se forman de la unión de dos palabras (ej., saca + puntas = sacapuntas</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7020337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K.5 (D) </a:t>
            </a:r>
            <a:r>
              <a:rPr lang="es-ES" dirty="0">
                <a:latin typeface="Cambria" pitchFamily="18" charset="0"/>
              </a:rPr>
              <a:t>identifiquen y clasifiquen dibujos de objetos en categorías conceptuales (ej., colores, formas, texturas</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4155881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K.5 (E) </a:t>
            </a:r>
            <a:r>
              <a:rPr lang="es-ES" dirty="0">
                <a:latin typeface="Cambria" pitchFamily="18" charset="0"/>
              </a:rPr>
              <a:t>utilicen un diccionario ilustrado para encontrar palabras.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619132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(6) Lectura/comprensión de textos literarios/tema y género. Los estudiantes analizan, infieren, sacan conclusiones sobre el tema y el género en diferentes contextos culturales, históricos y contemporáneos, y proporcionan evidencia del texto para apoyar su comprensión.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13365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 (B) </a:t>
            </a:r>
            <a:r>
              <a:rPr lang="es-ES" dirty="0">
                <a:latin typeface="Cambria" pitchFamily="18" charset="0"/>
              </a:rPr>
              <a:t>identifiquen las letras mayúsculas y las letras </a:t>
            </a:r>
            <a:r>
              <a:rPr lang="es-ES" dirty="0" smtClean="0">
                <a:latin typeface="Cambria" pitchFamily="18" charset="0"/>
              </a:rPr>
              <a:t>minúsculas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672901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K.6 (A) </a:t>
            </a:r>
            <a:r>
              <a:rPr lang="es-ES" dirty="0">
                <a:latin typeface="Cambria" pitchFamily="18" charset="0"/>
              </a:rPr>
              <a:t>identifiquen los elementos de un cuento, incluyendo el escenario, personajes y eventos </a:t>
            </a:r>
            <a:r>
              <a:rPr lang="es-ES" dirty="0" smtClean="0">
                <a:latin typeface="Cambria" pitchFamily="18" charset="0"/>
              </a:rPr>
              <a:t>claves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3071147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K.6 (B) </a:t>
            </a:r>
            <a:r>
              <a:rPr lang="es-ES" dirty="0">
                <a:latin typeface="Cambria" pitchFamily="18" charset="0"/>
              </a:rPr>
              <a:t>discutan la idea principal (el tema) de un cuento o de una fábula tradicional famosa y la relacionen con su experiencia </a:t>
            </a:r>
            <a:r>
              <a:rPr lang="es-ES" dirty="0" smtClean="0">
                <a:latin typeface="Cambria" pitchFamily="18" charset="0"/>
              </a:rPr>
              <a:t>personal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2125081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K.6 (C) </a:t>
            </a:r>
            <a:r>
              <a:rPr lang="es-ES" dirty="0">
                <a:latin typeface="Cambria" pitchFamily="18" charset="0"/>
              </a:rPr>
              <a:t>reconozcan los detalles </a:t>
            </a:r>
            <a:r>
              <a:rPr lang="es-ES" dirty="0" smtClean="0">
                <a:latin typeface="Cambria" pitchFamily="18" charset="0"/>
              </a:rPr>
              <a:t>sensoriales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49897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K.6 (D) </a:t>
            </a:r>
            <a:r>
              <a:rPr lang="es-ES" dirty="0">
                <a:latin typeface="Cambria" pitchFamily="18" charset="0"/>
              </a:rPr>
              <a:t>reconozcan frases y personajes recurrentes que aparecen en cuentos de hadas, canciones de cuna y cuentos folklóricos tradicionales de diferentes culturas.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27446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t>(7) Lectura/comprensión de textos literarios/poesía. Los estudiantes comprenden, infieren y sacan conclusiones sobre la estructura y los elementos de la poesía, y proporcionan evidencia del texto para apoyar su comprensión. Se espera que los estudiantes respondan al ritmo y a la rima que hay en la poesía identificando un sonido regular y las similitudes en los sonidos de las palabras.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5858531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dirty="0"/>
              <a:t>(8) Lectura/comprensión de textos literarios/ficción. Los estudiantes comprenden, infieren, sacan conclusiones sobre la estructura y los elementos de la ficción, y proporcionan evidencia del texto para apoyar su comprensión. Se espera que los estudiantes:</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6137055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K.8 (A) </a:t>
            </a:r>
            <a:r>
              <a:rPr lang="es-ES" dirty="0">
                <a:latin typeface="Cambria" pitchFamily="18" charset="0"/>
              </a:rPr>
              <a:t>vuelvan a contar un evento de un cuento leído en voz </a:t>
            </a:r>
            <a:r>
              <a:rPr lang="es-ES" dirty="0" smtClean="0">
                <a:latin typeface="Cambria" pitchFamily="18" charset="0"/>
              </a:rPr>
              <a:t>alta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4228367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K.8 (B) </a:t>
            </a:r>
            <a:r>
              <a:rPr lang="es-ES" dirty="0">
                <a:latin typeface="Cambria" pitchFamily="18" charset="0"/>
              </a:rPr>
              <a:t>describan a los personajes de un cuento y las razones de sus acciones</a:t>
            </a:r>
            <a:r>
              <a:rPr lang="es-ES" dirty="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7645005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t>(9) Lectura/comprensión de textos informativos/cultura e historia. Los estudiantes analizan, infieren, sacan conclusiones sobre el propósito del autor en contextos culturales, históricos y contemporáneos, y proporcionan evidencia del texto para apoyar su comprensión. Se espera que los estudiantes identifiquen el tema de un texto informativo después de escucharlo.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639854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dirty="0"/>
              <a:t>(10) Lectura/comprensión de textos informativos/textos expositivos. Los estudiantes analizan, infieren, sacan conclusiones sobre el texto expositivo y proporcionan evidencia del texto para apoyar su comprensión.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125437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 (C) </a:t>
            </a:r>
            <a:r>
              <a:rPr lang="es-ES" dirty="0">
                <a:latin typeface="Cambria" pitchFamily="18" charset="0"/>
              </a:rPr>
              <a:t>demuestren la correspondencia uno a uno entre la palabra hablada y la palabra impresa en un </a:t>
            </a:r>
            <a:r>
              <a:rPr lang="es-ES" dirty="0" smtClean="0">
                <a:latin typeface="Cambria" pitchFamily="18" charset="0"/>
              </a:rPr>
              <a:t>texto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105488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t>K.10 (A) </a:t>
            </a:r>
            <a:r>
              <a:rPr lang="es-ES" dirty="0"/>
              <a:t>identifiquen el tema y los detalles en un texto expositivo después de escucharlo o leerlo, y hagan alusión a las palabras y/o </a:t>
            </a:r>
            <a:r>
              <a:rPr lang="es-ES" dirty="0" smtClean="0"/>
              <a:t>ilustraciones </a:t>
            </a:r>
            <a:endParaRPr lang="es-E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3187127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K.10 (B) </a:t>
            </a:r>
            <a:r>
              <a:rPr lang="es-ES" dirty="0"/>
              <a:t>vuelvan a contar los hechos importantes en un texto después de escucharlo o </a:t>
            </a:r>
            <a:r>
              <a:rPr lang="es-ES" dirty="0" smtClean="0"/>
              <a:t>leerlo </a:t>
            </a:r>
            <a:endParaRPr lang="es-E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267304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K.10 (C) </a:t>
            </a:r>
            <a:r>
              <a:rPr lang="es-ES" dirty="0"/>
              <a:t>discutan las formas que los autores usan para agrupar información en un </a:t>
            </a:r>
            <a:r>
              <a:rPr lang="es-ES" dirty="0" smtClean="0"/>
              <a:t>texto </a:t>
            </a:r>
            <a:endParaRPr lang="es-E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0478430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t>K.10 (D) </a:t>
            </a:r>
            <a:r>
              <a:rPr lang="es-ES" dirty="0"/>
              <a:t>usen títulos e ilustraciones para hacer predicciones acerca de un texto.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59747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dirty="0"/>
              <a:t>(11) Lectura/comprensión de textos informativos/textos de instrucción. Los estudiantes comprenden cómo recabar y usar información en textos de instrucción y en documentos.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863003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K.11 (A) </a:t>
            </a:r>
            <a:r>
              <a:rPr lang="en-US" dirty="0" err="1">
                <a:latin typeface="Cambria" pitchFamily="18" charset="0"/>
              </a:rPr>
              <a:t>sigan</a:t>
            </a:r>
            <a:r>
              <a:rPr lang="en-US" dirty="0">
                <a:latin typeface="Cambria" pitchFamily="18" charset="0"/>
              </a:rPr>
              <a:t> </a:t>
            </a:r>
            <a:r>
              <a:rPr lang="en-US" dirty="0" err="1">
                <a:latin typeface="Cambria" pitchFamily="18" charset="0"/>
              </a:rPr>
              <a:t>instrucciones</a:t>
            </a:r>
            <a:r>
              <a:rPr lang="en-US" dirty="0">
                <a:latin typeface="Cambria" pitchFamily="18" charset="0"/>
              </a:rPr>
              <a:t> </a:t>
            </a:r>
            <a:r>
              <a:rPr lang="en-US" dirty="0" err="1">
                <a:latin typeface="Cambria" pitchFamily="18" charset="0"/>
              </a:rPr>
              <a:t>que</a:t>
            </a:r>
            <a:r>
              <a:rPr lang="en-US" dirty="0">
                <a:latin typeface="Cambria" pitchFamily="18" charset="0"/>
              </a:rPr>
              <a:t> </a:t>
            </a:r>
            <a:r>
              <a:rPr lang="en-US" dirty="0" err="1">
                <a:latin typeface="Cambria" pitchFamily="18" charset="0"/>
              </a:rPr>
              <a:t>tengan</a:t>
            </a:r>
            <a:r>
              <a:rPr lang="en-US" dirty="0">
                <a:latin typeface="Cambria" pitchFamily="18" charset="0"/>
              </a:rPr>
              <a:t> </a:t>
            </a:r>
            <a:r>
              <a:rPr lang="en-US" dirty="0" err="1">
                <a:latin typeface="Cambria" pitchFamily="18" charset="0"/>
              </a:rPr>
              <a:t>dibujos</a:t>
            </a:r>
            <a:r>
              <a:rPr lang="en-US" dirty="0">
                <a:latin typeface="Cambria" pitchFamily="18" charset="0"/>
              </a:rPr>
              <a:t> o </a:t>
            </a:r>
            <a:r>
              <a:rPr lang="en-US" dirty="0" err="1">
                <a:latin typeface="Cambria" pitchFamily="18" charset="0"/>
              </a:rPr>
              <a:t>gráficas</a:t>
            </a:r>
            <a:r>
              <a:rPr lang="en-US" dirty="0">
                <a:latin typeface="Cambria" pitchFamily="18" charset="0"/>
              </a:rPr>
              <a:t> (</a:t>
            </a:r>
            <a:r>
              <a:rPr lang="en-US" dirty="0" err="1">
                <a:latin typeface="Cambria" pitchFamily="18" charset="0"/>
              </a:rPr>
              <a:t>ej</a:t>
            </a:r>
            <a:r>
              <a:rPr lang="en-US" dirty="0" smtClean="0">
                <a:latin typeface="Cambria" pitchFamily="18" charset="0"/>
              </a:rPr>
              <a:t>. </a:t>
            </a:r>
            <a:r>
              <a:rPr lang="en-US" dirty="0" err="1">
                <a:latin typeface="Cambria" pitchFamily="18" charset="0"/>
              </a:rPr>
              <a:t>recetas</a:t>
            </a:r>
            <a:r>
              <a:rPr lang="en-US" dirty="0">
                <a:latin typeface="Cambria" pitchFamily="18" charset="0"/>
              </a:rPr>
              <a:t>, </a:t>
            </a:r>
            <a:r>
              <a:rPr lang="en-US" dirty="0" err="1">
                <a:latin typeface="Cambria" pitchFamily="18" charset="0"/>
              </a:rPr>
              <a:t>experimentos</a:t>
            </a:r>
            <a:r>
              <a:rPr lang="en-US" dirty="0">
                <a:latin typeface="Cambria" pitchFamily="18" charset="0"/>
              </a:rPr>
              <a:t> </a:t>
            </a:r>
            <a:r>
              <a:rPr lang="en-US" dirty="0" err="1">
                <a:latin typeface="Cambria" pitchFamily="18" charset="0"/>
              </a:rPr>
              <a:t>científicos</a:t>
            </a:r>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437990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K.11 (B) </a:t>
            </a:r>
            <a:r>
              <a:rPr lang="es-ES" dirty="0">
                <a:latin typeface="Cambria" pitchFamily="18" charset="0"/>
              </a:rPr>
              <a:t>identifiquen el significado de señales específicas (ej., señales de tránsito, señales de alerta).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5412110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t>(12) Lectura/textos publicitarios. Los estudiantes utilizan destrezas de comprensión para analizar cómo las palabras, las imágenes, las gráficas y los sonidos interactúan de diferentes maneras para impactar el significado. Los estudiantes continúan aplicando los estándares previos con mayor profundidad en textos con un nivel más alto de complejidad. Se espera que los estudiantes (con la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983233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K.12 (A) </a:t>
            </a:r>
            <a:r>
              <a:rPr lang="en-US" dirty="0" err="1">
                <a:latin typeface="Cambria" pitchFamily="18" charset="0"/>
              </a:rPr>
              <a:t>identifiquen</a:t>
            </a:r>
            <a:r>
              <a:rPr lang="en-US" dirty="0">
                <a:latin typeface="Cambria" pitchFamily="18" charset="0"/>
              </a:rPr>
              <a:t> </a:t>
            </a:r>
            <a:r>
              <a:rPr lang="en-US" dirty="0" err="1">
                <a:latin typeface="Cambria" pitchFamily="18" charset="0"/>
              </a:rPr>
              <a:t>diferentes</a:t>
            </a:r>
            <a:r>
              <a:rPr lang="en-US" dirty="0">
                <a:latin typeface="Cambria" pitchFamily="18" charset="0"/>
              </a:rPr>
              <a:t> </a:t>
            </a:r>
            <a:r>
              <a:rPr lang="en-US" dirty="0" err="1">
                <a:latin typeface="Cambria" pitchFamily="18" charset="0"/>
              </a:rPr>
              <a:t>formas</a:t>
            </a:r>
            <a:r>
              <a:rPr lang="en-US" dirty="0">
                <a:latin typeface="Cambria" pitchFamily="18" charset="0"/>
              </a:rPr>
              <a:t> de </a:t>
            </a:r>
            <a:r>
              <a:rPr lang="en-US" dirty="0" err="1">
                <a:latin typeface="Cambria" pitchFamily="18" charset="0"/>
              </a:rPr>
              <a:t>publicidad</a:t>
            </a:r>
            <a:r>
              <a:rPr lang="en-US" dirty="0">
                <a:latin typeface="Cambria" pitchFamily="18" charset="0"/>
              </a:rPr>
              <a:t> (</a:t>
            </a:r>
            <a:r>
              <a:rPr lang="en-US" dirty="0" err="1">
                <a:latin typeface="Cambria" pitchFamily="18" charset="0"/>
              </a:rPr>
              <a:t>ej</a:t>
            </a:r>
            <a:r>
              <a:rPr lang="en-US" dirty="0">
                <a:latin typeface="Cambria" pitchFamily="18" charset="0"/>
              </a:rPr>
              <a:t>., </a:t>
            </a:r>
            <a:r>
              <a:rPr lang="en-US" dirty="0" err="1">
                <a:latin typeface="Cambria" pitchFamily="18" charset="0"/>
              </a:rPr>
              <a:t>anuncios</a:t>
            </a:r>
            <a:r>
              <a:rPr lang="en-US" dirty="0">
                <a:latin typeface="Cambria" pitchFamily="18" charset="0"/>
              </a:rPr>
              <a:t>, </a:t>
            </a:r>
            <a:r>
              <a:rPr lang="en-US" dirty="0" err="1">
                <a:latin typeface="Cambria" pitchFamily="18" charset="0"/>
              </a:rPr>
              <a:t>periódicos</a:t>
            </a:r>
            <a:r>
              <a:rPr lang="en-US" dirty="0">
                <a:latin typeface="Cambria" pitchFamily="18" charset="0"/>
              </a:rPr>
              <a:t>, </a:t>
            </a:r>
            <a:r>
              <a:rPr lang="en-US" dirty="0" err="1">
                <a:latin typeface="Cambria" pitchFamily="18" charset="0"/>
              </a:rPr>
              <a:t>programas</a:t>
            </a:r>
            <a:r>
              <a:rPr lang="en-US" dirty="0">
                <a:latin typeface="Cambria" pitchFamily="18" charset="0"/>
              </a:rPr>
              <a:t> de radio</a:t>
            </a:r>
            <a:r>
              <a:rPr lang="en-US" dirty="0" smtClean="0">
                <a:latin typeface="Cambria" pitchFamily="18" charset="0"/>
              </a:rPr>
              <a:t>)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9643282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K.12 (B) </a:t>
            </a:r>
            <a:r>
              <a:rPr lang="es-ES" dirty="0">
                <a:latin typeface="Cambria" pitchFamily="18" charset="0"/>
              </a:rPr>
              <a:t>identifiquen las técnicas utilizadas por los medios publicitarios (ej</a:t>
            </a:r>
            <a:r>
              <a:rPr lang="es-ES" dirty="0" smtClean="0">
                <a:latin typeface="Cambria" pitchFamily="18" charset="0"/>
              </a:rPr>
              <a:t>. </a:t>
            </a:r>
            <a:r>
              <a:rPr lang="es-ES" dirty="0">
                <a:latin typeface="Cambria" pitchFamily="18" charset="0"/>
              </a:rPr>
              <a:t>sonido, movimiento).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646989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 (D) </a:t>
            </a:r>
            <a:r>
              <a:rPr lang="es-ES" dirty="0">
                <a:latin typeface="Cambria" pitchFamily="18" charset="0"/>
              </a:rPr>
              <a:t>reconozcan la diferencia entre una letra y una palabra </a:t>
            </a:r>
            <a:r>
              <a:rPr lang="es-ES" dirty="0" smtClean="0">
                <a:latin typeface="Cambria" pitchFamily="18" charset="0"/>
              </a:rPr>
              <a:t>impresa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5571148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dirty="0"/>
              <a:t>(13) Expresión escrita/proceso de escritura. Los estudiantes usan elementos del proceso de la escritura (planificar, desarrollar borradores, revisar, corregir y publicar) para redactar un texto. Se espera que los estudiantes (con la ayuda de adultos):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1139342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K.13 (A) </a:t>
            </a:r>
            <a:r>
              <a:rPr lang="es-ES" dirty="0">
                <a:latin typeface="Cambria" pitchFamily="18" charset="0"/>
              </a:rPr>
              <a:t>planifiquen un primer borrador para desarrollar un escrito a través de discusiones en la </a:t>
            </a:r>
            <a:r>
              <a:rPr lang="es-ES" dirty="0" smtClean="0">
                <a:latin typeface="Cambria" pitchFamily="18" charset="0"/>
              </a:rPr>
              <a:t>clase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950376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K.13 (B) </a:t>
            </a:r>
            <a:r>
              <a:rPr lang="es-ES" dirty="0">
                <a:latin typeface="Cambria" pitchFamily="18" charset="0"/>
              </a:rPr>
              <a:t>desarrollen borradores siguiendo la secuencia de la acción o los detalles de un </a:t>
            </a:r>
            <a:r>
              <a:rPr lang="es-ES" dirty="0" smtClean="0">
                <a:latin typeface="Cambria" pitchFamily="18" charset="0"/>
              </a:rPr>
              <a:t>cuento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784650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K.13 (C) </a:t>
            </a:r>
            <a:r>
              <a:rPr lang="es-ES" dirty="0">
                <a:latin typeface="Cambria" pitchFamily="18" charset="0"/>
              </a:rPr>
              <a:t>revisen borradores agregando detalles u </a:t>
            </a:r>
            <a:r>
              <a:rPr lang="es-ES" dirty="0" smtClean="0">
                <a:latin typeface="Cambria" pitchFamily="18" charset="0"/>
              </a:rPr>
              <a:t>oraciones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4347775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K.13 (D) </a:t>
            </a:r>
            <a:r>
              <a:rPr lang="es-ES" dirty="0">
                <a:latin typeface="Cambria" pitchFamily="18" charset="0"/>
              </a:rPr>
              <a:t>corrijan borradores dejando espacios entre las letras y las </a:t>
            </a:r>
            <a:r>
              <a:rPr lang="es-ES" dirty="0" smtClean="0">
                <a:latin typeface="Cambria" pitchFamily="18" charset="0"/>
              </a:rPr>
              <a:t>palabras</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5297069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K.13 (E) </a:t>
            </a:r>
            <a:r>
              <a:rPr lang="es-ES" dirty="0">
                <a:latin typeface="Cambria" pitchFamily="18" charset="0"/>
              </a:rPr>
              <a:t>compartan sus escritos con los demás.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6083612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(14) Escritura/textos literarios. Los estudiantes escriben textos literarios para expresar sus ideas y sentimientos sobre personas, eventos e ideas reales o imaginarias. Se espera que los estudiantes: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7997232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K.14 (A) </a:t>
            </a:r>
            <a:r>
              <a:rPr lang="es-ES" dirty="0">
                <a:latin typeface="Cambria" pitchFamily="18" charset="0"/>
              </a:rPr>
              <a:t>dicten o escriban oraciones para contar un cuento y poner las oraciones en orden </a:t>
            </a:r>
            <a:r>
              <a:rPr lang="es-ES" dirty="0" smtClean="0">
                <a:latin typeface="Cambria" pitchFamily="18" charset="0"/>
              </a:rPr>
              <a:t>cronológico </a:t>
            </a:r>
            <a:endParaRPr lang="es-E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0560388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a:latin typeface="Cambria" pitchFamily="18" charset="0"/>
              </a:rPr>
              <a:t>K.14 (B) </a:t>
            </a:r>
            <a:r>
              <a:rPr lang="en-US" dirty="0" err="1">
                <a:latin typeface="Cambria" pitchFamily="18" charset="0"/>
              </a:rPr>
              <a:t>escriban</a:t>
            </a:r>
            <a:r>
              <a:rPr lang="en-US" dirty="0">
                <a:latin typeface="Cambria" pitchFamily="18" charset="0"/>
              </a:rPr>
              <a:t> </a:t>
            </a:r>
            <a:r>
              <a:rPr lang="en-US" dirty="0" err="1">
                <a:latin typeface="Cambria" pitchFamily="18" charset="0"/>
              </a:rPr>
              <a:t>poemas</a:t>
            </a:r>
            <a:r>
              <a:rPr lang="en-US" dirty="0">
                <a:latin typeface="Cambria" pitchFamily="18" charset="0"/>
              </a:rPr>
              <a:t> </a:t>
            </a:r>
            <a:r>
              <a:rPr lang="en-US" dirty="0" err="1">
                <a:latin typeface="Cambria" pitchFamily="18" charset="0"/>
              </a:rPr>
              <a:t>cortos</a:t>
            </a:r>
            <a:r>
              <a:rPr lang="en-US" dirty="0">
                <a:latin typeface="Cambria" pitchFamily="18" charset="0"/>
              </a:rPr>
              <a:t>.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7869847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dirty="0"/>
              <a:t>(15) Escritura/textos expositivos y de instrucción. Los estudiantes escriben textos expositivos y de instrucción, o textos relacionados con empleos para comunicar propósitos específicos, así como ideas e información a públicos específicos. Se espera que los estudiantes dicten o escriban información para crear listas, subtítulos o invitaciones.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682311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K.1 (E) </a:t>
            </a:r>
            <a:r>
              <a:rPr lang="es-ES" dirty="0">
                <a:latin typeface="Cambria" pitchFamily="18" charset="0"/>
              </a:rPr>
              <a:t>reconozcan que las oraciones se componen de palabras separadas por espacios vacíos y demostrar conciencia de los límites o bordes de una palabra (ej., a través de movimientos del cuerpo o de acciones táctiles, tales como aplaudir y brincar</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8726080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s-ES" dirty="0"/>
              <a:t>(16) Convenciones del lenguaje oral y escrito/convenciones. Los estudiantes comprenden la función y el uso de las convenciones del lenguaje académico al hablar y al escribir. Los estudiantes continúan aplicando estándares previos con mayor complejidad. Se espera que los estudiantes: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115595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K.16 (A) </a:t>
            </a:r>
            <a:r>
              <a:rPr lang="es-ES" dirty="0">
                <a:latin typeface="Cambria" pitchFamily="18" charset="0"/>
              </a:rPr>
              <a:t>comprendan y utilicen apropiadamente los siguientes elementos gramaticales en el contexto de la lectura, la escritura y el lenguaje hablado (con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652492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s-ES" dirty="0"/>
              <a:t>(i) los verbos, incluyendo órdenes y los tiempos pasado y futuro; </a:t>
            </a:r>
          </a:p>
          <a:p>
            <a:r>
              <a:rPr lang="en-US" dirty="0" smtClean="0"/>
              <a:t>(</a:t>
            </a:r>
            <a:r>
              <a:rPr lang="en-US" dirty="0"/>
              <a:t>ii) los </a:t>
            </a:r>
            <a:r>
              <a:rPr lang="en-US" dirty="0" err="1"/>
              <a:t>sustantivos</a:t>
            </a:r>
            <a:r>
              <a:rPr lang="en-US" dirty="0"/>
              <a:t> (</a:t>
            </a:r>
            <a:r>
              <a:rPr lang="en-US" dirty="0" err="1"/>
              <a:t>singulares</a:t>
            </a:r>
            <a:r>
              <a:rPr lang="en-US" dirty="0"/>
              <a:t>/</a:t>
            </a:r>
            <a:r>
              <a:rPr lang="en-US" dirty="0" err="1"/>
              <a:t>plurales</a:t>
            </a:r>
            <a:r>
              <a:rPr lang="en-US" dirty="0" smtClean="0"/>
              <a:t>);</a:t>
            </a:r>
          </a:p>
          <a:p>
            <a:r>
              <a:rPr lang="en-US" dirty="0"/>
              <a:t>(iii) </a:t>
            </a:r>
            <a:r>
              <a:rPr lang="en-US" dirty="0" err="1"/>
              <a:t>las</a:t>
            </a:r>
            <a:r>
              <a:rPr lang="en-US" dirty="0"/>
              <a:t> palabras </a:t>
            </a:r>
            <a:r>
              <a:rPr lang="en-US" dirty="0" err="1"/>
              <a:t>descriptivas</a:t>
            </a:r>
            <a:r>
              <a:rPr lang="en-US" dirty="0" smtClean="0"/>
              <a:t>;</a:t>
            </a:r>
          </a:p>
          <a:p>
            <a:r>
              <a:rPr lang="es-ES" dirty="0"/>
              <a:t>(iv) las preposiciones y frases preposicionales simples al hablar y al escribir (ej., en, de, por la tarde, en la mañana); </a:t>
            </a:r>
            <a:r>
              <a:rPr lang="es-ES" dirty="0" smtClean="0"/>
              <a:t>y</a:t>
            </a:r>
          </a:p>
          <a:p>
            <a:r>
              <a:rPr lang="es-ES" dirty="0"/>
              <a:t> (v) los pronombres personales (ej., yo, ellos); </a:t>
            </a:r>
          </a:p>
          <a:p>
            <a:r>
              <a:rPr lang="en-US" dirty="0" smtClean="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5219307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K.16 (B) </a:t>
            </a:r>
            <a:r>
              <a:rPr lang="es-ES" dirty="0">
                <a:latin typeface="Cambria" pitchFamily="18" charset="0"/>
              </a:rPr>
              <a:t>hablen usando oraciones completas para </a:t>
            </a:r>
            <a:r>
              <a:rPr lang="es-ES" dirty="0" smtClean="0">
                <a:latin typeface="Cambria" pitchFamily="18" charset="0"/>
              </a:rPr>
              <a:t>comunicarse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5156816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K.16 (C) </a:t>
            </a:r>
            <a:r>
              <a:rPr lang="es-ES" dirty="0">
                <a:latin typeface="Cambria" pitchFamily="18" charset="0"/>
              </a:rPr>
              <a:t>usen oraciones simples y completas.</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18670021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pPr algn="ctr"/>
            <a:r>
              <a:rPr lang="es-ES" dirty="0"/>
              <a:t>(17) Convenciones del lenguaje oral y escrito/caligrafía, uso de las letras mayúsculas y puntuación. Los estudiantes escriben de manera legible y usan correctamente las mayúsculas y los signos de puntuación en sus composiciones.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2718226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K.17 (A) </a:t>
            </a:r>
            <a:r>
              <a:rPr lang="es-ES" dirty="0">
                <a:latin typeface="Cambria" pitchFamily="18" charset="0"/>
              </a:rPr>
              <a:t>formen letras mayúsculas y minúsculas legibles usando las convenciones básicas de la letra impresa (avanzando de derecha a izquierda y de arriba hacia abajo</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51495436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K.17 (B) </a:t>
            </a:r>
            <a:r>
              <a:rPr lang="es-ES" dirty="0">
                <a:latin typeface="Cambria" pitchFamily="18" charset="0"/>
              </a:rPr>
              <a:t>escriban con mayúscula la primera letra de la </a:t>
            </a:r>
            <a:r>
              <a:rPr lang="es-ES" dirty="0" smtClean="0">
                <a:latin typeface="Cambria" pitchFamily="18" charset="0"/>
              </a:rPr>
              <a:t>oración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7494347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K.17 (C) </a:t>
            </a:r>
            <a:r>
              <a:rPr lang="es-ES" dirty="0">
                <a:latin typeface="Cambria" pitchFamily="18" charset="0"/>
              </a:rPr>
              <a:t>usen los signos de puntuación (si es apropiado) al comienzo y al final de una oración.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6310108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s-ES" b="1" dirty="0"/>
              <a:t>(18) Convenciones del lenguaje oral y escrito/ortografía. Los estudiantes escriben palabras correctamente. Se espera que los estudiantes: </a:t>
            </a:r>
            <a:br>
              <a:rPr lang="es-ES" b="1" dirty="0"/>
            </a:br>
            <a:endParaRPr lang="es-ES" b="1"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413605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s-ES" b="1" dirty="0">
                <a:latin typeface="Cambria" pitchFamily="18" charset="0"/>
              </a:rPr>
              <a:t>K.1 (F) </a:t>
            </a:r>
            <a:r>
              <a:rPr lang="es-ES" dirty="0">
                <a:latin typeface="Cambria" pitchFamily="18" charset="0"/>
              </a:rPr>
              <a:t>sostengan un libro con la portada hacia arriba, dar vuelta a las páginas correctamente, y saber que lo que está escrito se lee de arriba hacia abajo y de derecha a </a:t>
            </a:r>
            <a:r>
              <a:rPr lang="es-ES" dirty="0" smtClean="0">
                <a:latin typeface="Cambria" pitchFamily="18" charset="0"/>
              </a:rPr>
              <a:t>izquierda</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3966531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K.18 (A) </a:t>
            </a:r>
            <a:r>
              <a:rPr lang="es-ES" dirty="0">
                <a:latin typeface="Cambria" pitchFamily="18" charset="0"/>
              </a:rPr>
              <a:t>usen el conocimiento fonológico para combinar sonidos con letras o con </a:t>
            </a:r>
            <a:r>
              <a:rPr lang="es-ES" dirty="0" smtClean="0">
                <a:latin typeface="Cambria" pitchFamily="18" charset="0"/>
              </a:rPr>
              <a:t>sílabas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35730449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K.18 (B) </a:t>
            </a:r>
            <a:r>
              <a:rPr lang="es-ES" dirty="0">
                <a:latin typeface="Cambria" pitchFamily="18" charset="0"/>
              </a:rPr>
              <a:t>utilicen las correspondencias entre las letras y los sonidos para escribir palabras monosílabas y </a:t>
            </a:r>
            <a:r>
              <a:rPr lang="es-ES" dirty="0" err="1" smtClean="0">
                <a:latin typeface="Cambria" pitchFamily="18" charset="0"/>
              </a:rPr>
              <a:t>multisilábicas</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9751742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latin typeface="Cambria" pitchFamily="18" charset="0"/>
              </a:rPr>
              <a:t>K.18 (C) </a:t>
            </a:r>
            <a:r>
              <a:rPr lang="es-ES" dirty="0">
                <a:latin typeface="Cambria" pitchFamily="18" charset="0"/>
              </a:rPr>
              <a:t>utilicen el conocimiento de las relaciones entre las consonantes y las vocales para escribir sílabas y palabras de un texto y las que no dependen de un contenido (ej., CV, </a:t>
            </a:r>
            <a:r>
              <a:rPr lang="es-ES" dirty="0" err="1">
                <a:latin typeface="Cambria" pitchFamily="18" charset="0"/>
              </a:rPr>
              <a:t>ma</a:t>
            </a:r>
            <a:r>
              <a:rPr lang="es-ES" dirty="0">
                <a:latin typeface="Cambria" pitchFamily="18" charset="0"/>
              </a:rPr>
              <a:t>; VC, un; VCV, oso; CVC, sol; CVCV, mesa</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3519301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K.18 (D) </a:t>
            </a:r>
            <a:r>
              <a:rPr lang="es-ES" dirty="0">
                <a:latin typeface="Cambria" pitchFamily="18" charset="0"/>
              </a:rPr>
              <a:t>utilicen “y” para representar /i/ cuando se utiliza como una conjunción (ej., mamá y papá</a:t>
            </a:r>
            <a:r>
              <a:rPr lang="es-ES" dirty="0" smtClean="0">
                <a:latin typeface="Cambria" pitchFamily="18" charset="0"/>
              </a:rPr>
              <a:t>)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65795628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K.18. (E) </a:t>
            </a:r>
            <a:r>
              <a:rPr lang="es-ES" dirty="0">
                <a:latin typeface="Cambria" pitchFamily="18" charset="0"/>
              </a:rPr>
              <a:t>escriban su propio nombre. </a:t>
            </a:r>
            <a:endParaRPr lang="en-US" dirty="0">
              <a:latin typeface="Cambria" pitchFamily="18" charset="0"/>
            </a:endParaRP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9276431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s-ES" b="1" dirty="0"/>
              <a:t>(19) Investigación/plan de investigación. Los estudiantes formulan preguntas abiertas de investigación y desarrollan un plan para responderlas. Se espera que los estudiantes (con la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26933456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K.19 (A) </a:t>
            </a:r>
            <a:r>
              <a:rPr lang="es-ES" dirty="0">
                <a:latin typeface="Cambria" pitchFamily="18" charset="0"/>
              </a:rPr>
              <a:t>formulen preguntas sobre temas de interés para toda la </a:t>
            </a:r>
            <a:r>
              <a:rPr lang="es-ES" dirty="0" smtClean="0">
                <a:latin typeface="Cambria" pitchFamily="18" charset="0"/>
              </a:rPr>
              <a:t>clase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40428346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K.19 (B) </a:t>
            </a:r>
            <a:r>
              <a:rPr lang="es-ES" dirty="0">
                <a:latin typeface="Cambria" pitchFamily="18" charset="0"/>
              </a:rPr>
              <a:t>decidan qué fuentes de información o qué personas en la clase, en la escuela, en la biblioteca o en el hogar pueden responder estas preguntas.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4449166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b="1" dirty="0"/>
              <a:t>(20) Investigación/recopilación de fuentes de información. Los estudiantes determinan, localizan y exploran todas las fuentes de información relevantes para responder a una pregunta de investigación y sistemáticamente registran la información recopilada. Se espera que los estudiantes (con la ayuda de adultos): </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91761714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K.20 (A) </a:t>
            </a:r>
            <a:r>
              <a:rPr lang="es-ES" dirty="0">
                <a:latin typeface="Cambria" pitchFamily="18" charset="0"/>
              </a:rPr>
              <a:t>recopilen evidencia de las fuentes de información </a:t>
            </a:r>
            <a:r>
              <a:rPr lang="es-ES" dirty="0" smtClean="0">
                <a:latin typeface="Cambria" pitchFamily="18" charset="0"/>
              </a:rPr>
              <a:t>proporcionadas</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68501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K.1 (G) </a:t>
            </a:r>
            <a:r>
              <a:rPr lang="es-ES" dirty="0">
                <a:latin typeface="Cambria" pitchFamily="18" charset="0"/>
              </a:rPr>
              <a:t>identifiquen las diferentes partes de un libro (ej., portada, contraportada, título de la página</a:t>
            </a:r>
            <a:r>
              <a:rPr lang="es-ES" dirty="0" smtClean="0">
                <a:latin typeface="Cambria" pitchFamily="18" charset="0"/>
              </a:rPr>
              <a:t>)</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86292558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K.20 (B) </a:t>
            </a:r>
            <a:r>
              <a:rPr lang="es-ES" dirty="0">
                <a:latin typeface="Cambria" pitchFamily="18" charset="0"/>
              </a:rPr>
              <a:t>utilicen dibujos junto con el material escrito al documentar sus </a:t>
            </a:r>
            <a:r>
              <a:rPr lang="es-ES" dirty="0" smtClean="0">
                <a:latin typeface="Cambria" pitchFamily="18" charset="0"/>
              </a:rPr>
              <a:t>investigaciones</a:t>
            </a:r>
            <a:r>
              <a:rPr lang="es-ES" dirty="0" smtClean="0"/>
              <a:t>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8817257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pPr algn="ctr"/>
            <a:r>
              <a:rPr lang="es-ES" b="1" dirty="0"/>
              <a:t>(21) Escuchar y hablar/escuchar. Los estudiantes usan destrezas de comprensión para escuchar con atención a los demás en ambientes formales e</a:t>
            </a:r>
            <a:r>
              <a:rPr lang="es-ES" sz="3600" b="1" dirty="0"/>
              <a:t> </a:t>
            </a:r>
            <a:r>
              <a:rPr lang="es-ES" b="1" dirty="0"/>
              <a:t>informales. Los estudiantes continúan aplicando estándares previos con mayor complejidad. Se espera que los estudiantes: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20020889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K.21 (A) </a:t>
            </a:r>
            <a:r>
              <a:rPr lang="es-ES" dirty="0">
                <a:latin typeface="Cambria" pitchFamily="18" charset="0"/>
              </a:rPr>
              <a:t>escuchen atentamente mirando al interlocutor y formulando preguntas para clarificar la </a:t>
            </a:r>
            <a:r>
              <a:rPr lang="es-ES" dirty="0" smtClean="0">
                <a:latin typeface="Cambria" pitchFamily="18" charset="0"/>
              </a:rPr>
              <a:t>información </a:t>
            </a:r>
            <a:endParaRPr lang="es-E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32719372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b="1" dirty="0">
                <a:latin typeface="Cambria" pitchFamily="18" charset="0"/>
              </a:rPr>
              <a:t>K.21 (B) </a:t>
            </a:r>
            <a:r>
              <a:rPr lang="es-ES" dirty="0">
                <a:latin typeface="Cambria" pitchFamily="18" charset="0"/>
              </a:rPr>
              <a:t>sigan instrucciones orales que involucren una secuencia corta de acciones </a:t>
            </a:r>
            <a:r>
              <a:rPr lang="es-ES" dirty="0" smtClean="0">
                <a:latin typeface="Cambria" pitchFamily="18" charset="0"/>
              </a:rPr>
              <a:t>relacionadas </a:t>
            </a:r>
            <a:endParaRPr lang="en-US" dirty="0">
              <a:latin typeface="Cambria"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95391727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dirty="0"/>
              <a:t>(22) Escuchar y hablar/hablar. Los estudiantes hablan claramente y de forma directa, y utilizando las convenciones del lenguaje. Los estudiantes continúan aplicando estándares previos con mayor complejidad. Se espera que los estudiantes compartan información e ideas hablando de manera audible y clara, y usando las reglas gramaticales.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133256971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s-ES" dirty="0"/>
              <a:t>(23) Escuchar y hablar/trabajo de equipo. Los estudiantes trabajan productivamente en equipo con los demás. Los estudiantes continúan aplicando estándares previos con mayor complejidad. Se espera que los estudiantes sigan reglas conversacionales establecidas, incluyendo el tomar turnos y el hablar una persona a la vez. </a:t>
            </a:r>
            <a:endParaRPr lang="en-US"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46427432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s-ES" i="1" dirty="0"/>
              <a:t>Fuente: Las provisiones de §128.11 adoptadas para entrar en vigor el 26 de noviembre de 2008, 33 </a:t>
            </a:r>
            <a:r>
              <a:rPr lang="es-ES" i="1" dirty="0" err="1"/>
              <a:t>TexReg</a:t>
            </a:r>
            <a:r>
              <a:rPr lang="es-ES" i="1" dirty="0"/>
              <a:t> 9465. </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Kinder SLAR</a:t>
            </a:r>
            <a:endParaRPr lang="en-US" dirty="0"/>
          </a:p>
        </p:txBody>
      </p:sp>
    </p:spTree>
    <p:extLst>
      <p:ext uri="{BB962C8B-B14F-4D97-AF65-F5344CB8AC3E}">
        <p14:creationId xmlns:p14="http://schemas.microsoft.com/office/powerpoint/2010/main" val="200240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TotalTime>
  <Words>2895</Words>
  <Application>Microsoft Office PowerPoint</Application>
  <PresentationFormat>On-screen Show (4:3)</PresentationFormat>
  <Paragraphs>294</Paragraphs>
  <Slides>96</Slides>
  <Notes>1</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25</cp:revision>
  <dcterms:created xsi:type="dcterms:W3CDTF">2014-10-20T16:17:28Z</dcterms:created>
  <dcterms:modified xsi:type="dcterms:W3CDTF">2014-11-05T17:58:09Z</dcterms:modified>
</cp:coreProperties>
</file>